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52F-CDFE-4C58-98CB-7D24E555FDE7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9F5F-4614-4808-8A9D-3677E2D84A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7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688E5-F4AA-489A-9725-6171518F9C4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18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Viskan och Ätran var ”motorvägarna” in i Sverige fram till 1600-talet. Därför drabbade arméerna</a:t>
            </a:r>
            <a:r>
              <a:rPr lang="sv-SE" baseline="0" dirty="0" smtClean="0"/>
              <a:t> samman i våra trakter.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AADFB-14C7-4B66-80E7-06E6BD13077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16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Kommunvapnet antogs 1974 men häradssigillet med</a:t>
            </a:r>
            <a:r>
              <a:rPr lang="sv-SE" baseline="0" dirty="0" smtClean="0"/>
              <a:t> kulorna är känt från 1500-talet. Skytteln användes av Kinna köping från 1935.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AADFB-14C7-4B66-80E7-06E6BD13077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99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Största företagen är emellertid två assistansföretag.</a:t>
            </a:r>
            <a:r>
              <a:rPr lang="sv-SE" baseline="0" dirty="0" smtClean="0"/>
              <a:t> De har båda gått om Ludvig Svensson m.fl. de senaste två åren.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AADFB-14C7-4B66-80E7-06E6BD13077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5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43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17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86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Mark Vapen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24600"/>
            <a:ext cx="1168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90528" y="442896"/>
            <a:ext cx="7781925" cy="814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90550" y="1347788"/>
            <a:ext cx="7781925" cy="44338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E296-305A-46C7-979D-D566020BE5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/>
              <a:t>&lt;DATUM&gt;</a:t>
            </a:r>
          </a:p>
        </p:txBody>
      </p:sp>
    </p:spTree>
    <p:extLst>
      <p:ext uri="{BB962C8B-B14F-4D97-AF65-F5344CB8AC3E}">
        <p14:creationId xmlns:p14="http://schemas.microsoft.com/office/powerpoint/2010/main" val="55502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AB5E-EADE-477C-ABC2-12400C4AA4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56DC-8F2D-4F37-8BE0-2F18D937BD7C}" type="datetime1">
              <a:rPr lang="sv-SE"/>
              <a:pPr>
                <a:defRPr/>
              </a:pPr>
              <a:t>2014-04-04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65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1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3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8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5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7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98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9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8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2D91-C17B-4229-834F-E621D6537954}" type="datetimeFigureOut">
              <a:rPr lang="sv-SE" smtClean="0"/>
              <a:t>2014-04-04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467E-5FA7-47DD-A4DC-DBF431C84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0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7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rksgymnasieskola" TargetMode="External"/><Relationship Id="rId2" Type="http://schemas.openxmlformats.org/officeDocument/2006/relationships/hyperlink" Target="http://www.mark.se/sv/Gymnasiesko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7200" dirty="0" err="1" smtClean="0"/>
              <a:t>Welcome</a:t>
            </a:r>
            <a:r>
              <a:rPr lang="sv-SE" sz="7200" dirty="0" smtClean="0"/>
              <a:t> </a:t>
            </a:r>
            <a:r>
              <a:rPr lang="sv-SE" sz="7200" dirty="0" err="1" smtClean="0"/>
              <a:t>to</a:t>
            </a:r>
            <a:r>
              <a:rPr lang="sv-SE" sz="7200" dirty="0" smtClean="0"/>
              <a:t>….</a:t>
            </a:r>
            <a:endParaRPr lang="sv-SE" sz="72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6382"/>
            <a:ext cx="3240360" cy="5333924"/>
          </a:xfr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92" y="1988840"/>
            <a:ext cx="3862100" cy="42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570510"/>
            <a:ext cx="3991570" cy="3716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724073" y="5758009"/>
            <a:ext cx="7797116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Georgia" pitchFamily="18" charset="0"/>
              </a:rPr>
              <a:t>Marks Gymnasieskola</a:t>
            </a:r>
            <a:endParaRPr lang="sv-SE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"/>
            <a:ext cx="4795870" cy="335342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3356992"/>
            <a:ext cx="4795870" cy="36450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4" y="-72008"/>
            <a:ext cx="4355623" cy="3429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4" y="3356992"/>
            <a:ext cx="43481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/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3200" b="1" dirty="0" smtClean="0">
                <a:solidFill>
                  <a:prstClr val="black"/>
                </a:solidFill>
              </a:rPr>
              <a:t>Marks </a:t>
            </a:r>
            <a:r>
              <a:rPr lang="sv-SE" sz="3200" b="1" dirty="0">
                <a:solidFill>
                  <a:prstClr val="black"/>
                </a:solidFill>
              </a:rPr>
              <a:t>Gymnasieskola </a:t>
            </a:r>
            <a:r>
              <a:rPr lang="sv-SE" sz="3200" b="1" dirty="0" smtClean="0">
                <a:solidFill>
                  <a:prstClr val="black"/>
                </a:solidFill>
              </a:rPr>
              <a:t>is a public </a:t>
            </a:r>
            <a:r>
              <a:rPr lang="sv-SE" sz="3200" b="1" dirty="0" err="1" smtClean="0">
                <a:solidFill>
                  <a:prstClr val="black"/>
                </a:solidFill>
              </a:rPr>
              <a:t>upper</a:t>
            </a:r>
            <a:r>
              <a:rPr lang="sv-SE" sz="3200" b="1" dirty="0" smtClean="0">
                <a:solidFill>
                  <a:prstClr val="black"/>
                </a:solidFill>
              </a:rPr>
              <a:t> </a:t>
            </a:r>
            <a:r>
              <a:rPr lang="sv-SE" sz="3200" b="1" dirty="0" err="1" smtClean="0">
                <a:solidFill>
                  <a:prstClr val="black"/>
                </a:solidFill>
              </a:rPr>
              <a:t>secondary</a:t>
            </a:r>
            <a:r>
              <a:rPr lang="sv-SE" sz="3200" b="1" dirty="0" smtClean="0">
                <a:solidFill>
                  <a:prstClr val="black"/>
                </a:solidFill>
              </a:rPr>
              <a:t> </a:t>
            </a:r>
            <a:r>
              <a:rPr lang="sv-SE" sz="3200" b="1" dirty="0" err="1" smtClean="0">
                <a:solidFill>
                  <a:prstClr val="black"/>
                </a:solidFill>
              </a:rPr>
              <a:t>school</a:t>
            </a:r>
            <a:r>
              <a:rPr lang="sv-SE" sz="3200" b="1" dirty="0" smtClean="0">
                <a:solidFill>
                  <a:prstClr val="black"/>
                </a:solidFill>
              </a:rPr>
              <a:t>, </a:t>
            </a:r>
            <a:r>
              <a:rPr lang="sv-SE" sz="3200" b="1" dirty="0" err="1" smtClean="0">
                <a:solidFill>
                  <a:prstClr val="black"/>
                </a:solidFill>
              </a:rPr>
              <a:t>approx</a:t>
            </a:r>
            <a:r>
              <a:rPr lang="sv-SE" sz="3200" b="1" dirty="0" smtClean="0">
                <a:solidFill>
                  <a:prstClr val="black"/>
                </a:solidFill>
              </a:rPr>
              <a:t> 1000 </a:t>
            </a:r>
            <a:r>
              <a:rPr lang="sv-SE" sz="3200" b="1" dirty="0" err="1" smtClean="0">
                <a:solidFill>
                  <a:prstClr val="black"/>
                </a:solidFill>
              </a:rPr>
              <a:t>pupils</a:t>
            </a:r>
            <a:r>
              <a:rPr lang="sv-SE" sz="3200" b="1" dirty="0" smtClean="0">
                <a:solidFill>
                  <a:prstClr val="black"/>
                </a:solidFill>
              </a:rPr>
              <a:t>, 100 </a:t>
            </a:r>
            <a:r>
              <a:rPr lang="sv-SE" sz="3200" b="1" dirty="0" err="1" smtClean="0">
                <a:solidFill>
                  <a:prstClr val="black"/>
                </a:solidFill>
              </a:rPr>
              <a:t>staff</a:t>
            </a: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>11 national </a:t>
            </a:r>
            <a:r>
              <a:rPr lang="sv-SE" sz="2800" dirty="0" err="1" smtClean="0">
                <a:solidFill>
                  <a:prstClr val="black"/>
                </a:solidFill>
              </a:rPr>
              <a:t>educational</a:t>
            </a:r>
            <a:r>
              <a:rPr lang="sv-SE" sz="2800" dirty="0" smtClean="0">
                <a:solidFill>
                  <a:prstClr val="black"/>
                </a:solidFill>
              </a:rPr>
              <a:t> programs</a:t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>23 </a:t>
            </a:r>
            <a:r>
              <a:rPr lang="sv-SE" sz="2800" dirty="0" err="1" smtClean="0">
                <a:solidFill>
                  <a:prstClr val="black"/>
                </a:solidFill>
              </a:rPr>
              <a:t>orientations</a:t>
            </a: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>5 </a:t>
            </a:r>
            <a:r>
              <a:rPr lang="sv-SE" sz="2800" dirty="0" err="1" smtClean="0">
                <a:solidFill>
                  <a:prstClr val="black"/>
                </a:solidFill>
              </a:rPr>
              <a:t>theoretical</a:t>
            </a:r>
            <a:r>
              <a:rPr lang="sv-SE" sz="2800" dirty="0" smtClean="0">
                <a:solidFill>
                  <a:prstClr val="black"/>
                </a:solidFill>
              </a:rPr>
              <a:t> </a:t>
            </a:r>
            <a:r>
              <a:rPr lang="sv-SE" sz="2800" dirty="0" err="1" smtClean="0">
                <a:solidFill>
                  <a:prstClr val="black"/>
                </a:solidFill>
              </a:rPr>
              <a:t>ones</a:t>
            </a: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>
                <a:solidFill>
                  <a:prstClr val="black"/>
                </a:solidFill>
              </a:rPr>
              <a:t/>
            </a:r>
            <a:br>
              <a:rPr lang="sv-SE" sz="2800" dirty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>6 </a:t>
            </a:r>
            <a:r>
              <a:rPr lang="sv-SE" sz="2800" dirty="0" err="1" smtClean="0">
                <a:solidFill>
                  <a:prstClr val="black"/>
                </a:solidFill>
              </a:rPr>
              <a:t>vocational</a:t>
            </a:r>
            <a:r>
              <a:rPr lang="sv-SE" sz="2800" dirty="0" smtClean="0">
                <a:solidFill>
                  <a:prstClr val="black"/>
                </a:solidFill>
              </a:rPr>
              <a:t> </a:t>
            </a:r>
            <a:r>
              <a:rPr lang="sv-SE" sz="2800" dirty="0" err="1" smtClean="0">
                <a:solidFill>
                  <a:prstClr val="black"/>
                </a:solidFill>
              </a:rPr>
              <a:t>ones</a:t>
            </a:r>
            <a:r>
              <a:rPr lang="sv-SE" sz="2800" dirty="0" smtClean="0">
                <a:solidFill>
                  <a:prstClr val="black"/>
                </a:solidFill>
              </a:rPr>
              <a:t> </a:t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2800" dirty="0" err="1" smtClean="0">
                <a:solidFill>
                  <a:prstClr val="black"/>
                </a:solidFill>
              </a:rPr>
              <a:t>apprenticeship</a:t>
            </a:r>
            <a:r>
              <a:rPr lang="sv-SE" sz="2800" dirty="0" smtClean="0">
                <a:solidFill>
                  <a:prstClr val="black"/>
                </a:solidFill>
              </a:rPr>
              <a:t/>
            </a:r>
            <a:br>
              <a:rPr lang="sv-SE" sz="2800" dirty="0" smtClean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/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2800" dirty="0" smtClean="0">
                <a:solidFill>
                  <a:prstClr val="black"/>
                </a:solidFill>
              </a:rPr>
              <a:t>special </a:t>
            </a:r>
            <a:r>
              <a:rPr lang="sv-SE" sz="2800" dirty="0" err="1" smtClean="0">
                <a:solidFill>
                  <a:prstClr val="black"/>
                </a:solidFill>
              </a:rPr>
              <a:t>needs</a:t>
            </a:r>
            <a:endParaRPr lang="sv-SE" sz="60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456384" cy="4215102"/>
          </a:xfrm>
        </p:spPr>
      </p:pic>
    </p:spTree>
    <p:extLst>
      <p:ext uri="{BB962C8B-B14F-4D97-AF65-F5344CB8AC3E}">
        <p14:creationId xmlns:p14="http://schemas.microsoft.com/office/powerpoint/2010/main" val="2297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0"/>
            <a:ext cx="4711499" cy="2924944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827584" y="2690336"/>
            <a:ext cx="6030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3200" b="1" dirty="0" err="1" smtClean="0"/>
              <a:t>Building</a:t>
            </a:r>
            <a:r>
              <a:rPr lang="sv-SE" sz="3200" b="1" dirty="0" smtClean="0"/>
              <a:t> and </a:t>
            </a:r>
            <a:r>
              <a:rPr lang="sv-SE" sz="3200" b="1" dirty="0" err="1" smtClean="0"/>
              <a:t>construction</a:t>
            </a:r>
            <a:r>
              <a:rPr lang="sv-SE" sz="3200" b="1" dirty="0" smtClean="0"/>
              <a:t> </a:t>
            </a:r>
            <a:r>
              <a:rPr lang="sv-SE" sz="3200" dirty="0" smtClean="0"/>
              <a:t>is a </a:t>
            </a:r>
            <a:r>
              <a:rPr lang="sv-SE" sz="3200" dirty="0" err="1" smtClean="0"/>
              <a:t>vocational</a:t>
            </a:r>
            <a:r>
              <a:rPr lang="sv-SE" sz="3200" dirty="0" smtClean="0"/>
              <a:t> program </a:t>
            </a:r>
            <a:r>
              <a:rPr lang="sv-SE" sz="3200" dirty="0" err="1" smtClean="0"/>
              <a:t>with</a:t>
            </a:r>
            <a:r>
              <a:rPr lang="sv-SE" sz="3200" dirty="0" smtClean="0"/>
              <a:t> focus on house </a:t>
            </a:r>
            <a:r>
              <a:rPr lang="sv-SE" sz="3200" dirty="0" err="1" smtClean="0"/>
              <a:t>building</a:t>
            </a:r>
            <a:r>
              <a:rPr lang="sv-SE" sz="3200" dirty="0" smtClean="0"/>
              <a:t>, </a:t>
            </a:r>
            <a:r>
              <a:rPr lang="sv-SE" sz="3200" dirty="0" err="1" smtClean="0"/>
              <a:t>with</a:t>
            </a:r>
            <a:r>
              <a:rPr lang="sv-SE" sz="3200" dirty="0" smtClean="0"/>
              <a:t> </a:t>
            </a:r>
            <a:r>
              <a:rPr lang="sv-SE" sz="3200" dirty="0" err="1" smtClean="0"/>
              <a:t>specializing</a:t>
            </a:r>
            <a:r>
              <a:rPr lang="sv-SE" sz="3200" dirty="0" smtClean="0"/>
              <a:t> in </a:t>
            </a:r>
            <a:r>
              <a:rPr lang="sv-SE" sz="3200" dirty="0" err="1" smtClean="0"/>
              <a:t>wood</a:t>
            </a:r>
            <a:r>
              <a:rPr lang="sv-SE" sz="3200" dirty="0" smtClean="0"/>
              <a:t>, </a:t>
            </a:r>
            <a:r>
              <a:rPr lang="sv-SE" sz="3200" dirty="0" err="1" smtClean="0"/>
              <a:t>concrete</a:t>
            </a:r>
            <a:r>
              <a:rPr lang="sv-SE" sz="3200" dirty="0" smtClean="0"/>
              <a:t> or </a:t>
            </a:r>
            <a:r>
              <a:rPr lang="sv-SE" sz="3200" dirty="0" err="1" smtClean="0"/>
              <a:t>masonry</a:t>
            </a:r>
            <a:r>
              <a:rPr lang="sv-SE" sz="3200" dirty="0" smtClean="0"/>
              <a:t>. </a:t>
            </a:r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2398454" cy="29249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76" y="0"/>
            <a:ext cx="2217161" cy="292494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66" y="5229201"/>
            <a:ext cx="196946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Child and </a:t>
            </a:r>
            <a:r>
              <a:rPr lang="sv-SE" b="1" dirty="0" err="1" smtClean="0"/>
              <a:t>recreation</a:t>
            </a:r>
            <a:r>
              <a:rPr lang="sv-SE" b="1" dirty="0" smtClean="0"/>
              <a:t> </a:t>
            </a:r>
            <a:r>
              <a:rPr lang="sv-SE" dirty="0" smtClean="0"/>
              <a:t>is a </a:t>
            </a:r>
            <a:r>
              <a:rPr lang="sv-SE" dirty="0" err="1" smtClean="0"/>
              <a:t>vocational</a:t>
            </a:r>
            <a:r>
              <a:rPr lang="sv-SE" dirty="0" smtClean="0"/>
              <a:t> program, </a:t>
            </a:r>
            <a:r>
              <a:rPr lang="sv-SE" dirty="0" err="1" smtClean="0"/>
              <a:t>preparing</a:t>
            </a:r>
            <a:r>
              <a:rPr lang="sv-SE" dirty="0" smtClean="0"/>
              <a:t> for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children</a:t>
            </a:r>
            <a:r>
              <a:rPr lang="sv-SE" dirty="0" smtClean="0"/>
              <a:t>, </a:t>
            </a:r>
            <a:r>
              <a:rPr lang="sv-SE" dirty="0" err="1" smtClean="0"/>
              <a:t>youths</a:t>
            </a:r>
            <a:r>
              <a:rPr lang="sv-SE" dirty="0" smtClean="0"/>
              <a:t> or </a:t>
            </a:r>
            <a:r>
              <a:rPr lang="sv-SE" dirty="0" err="1" smtClean="0"/>
              <a:t>adults</a:t>
            </a:r>
            <a:r>
              <a:rPr lang="sv-SE" dirty="0" smtClean="0"/>
              <a:t> in </a:t>
            </a:r>
            <a:r>
              <a:rPr lang="sv-SE" dirty="0" err="1" smtClean="0"/>
              <a:t>childcare</a:t>
            </a:r>
            <a:r>
              <a:rPr lang="sv-SE" dirty="0" smtClean="0"/>
              <a:t> , </a:t>
            </a:r>
            <a:r>
              <a:rPr lang="sv-SE" dirty="0" err="1" smtClean="0"/>
              <a:t>school</a:t>
            </a:r>
            <a:r>
              <a:rPr lang="sv-SE" dirty="0" smtClean="0"/>
              <a:t> or </a:t>
            </a:r>
            <a:r>
              <a:rPr lang="sv-SE" dirty="0" err="1" smtClean="0"/>
              <a:t>healthcare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604695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70"/>
            <a:ext cx="1733550" cy="26003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25" y="4369"/>
            <a:ext cx="3226176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Business management and </a:t>
            </a:r>
            <a:r>
              <a:rPr lang="sv-SE" b="1" dirty="0" err="1" smtClean="0"/>
              <a:t>economics</a:t>
            </a:r>
            <a:r>
              <a:rPr lang="sv-SE" b="1" dirty="0" smtClean="0"/>
              <a:t> </a:t>
            </a:r>
            <a:r>
              <a:rPr lang="sv-SE" dirty="0" smtClean="0"/>
              <a:t>is </a:t>
            </a:r>
            <a:r>
              <a:rPr lang="sv-SE" dirty="0" err="1" smtClean="0"/>
              <a:t>praparatory</a:t>
            </a:r>
            <a:r>
              <a:rPr lang="sv-SE" dirty="0" smtClean="0"/>
              <a:t>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focus on </a:t>
            </a:r>
            <a:r>
              <a:rPr lang="sv-SE" dirty="0" err="1" smtClean="0"/>
              <a:t>entrepreneurship</a:t>
            </a:r>
            <a:r>
              <a:rPr lang="sv-SE" dirty="0" smtClean="0"/>
              <a:t>, </a:t>
            </a:r>
            <a:r>
              <a:rPr lang="sv-SE" dirty="0" err="1" smtClean="0"/>
              <a:t>law</a:t>
            </a:r>
            <a:r>
              <a:rPr lang="sv-SE" dirty="0" smtClean="0"/>
              <a:t> and business.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51921" cy="2664296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64" y="5373216"/>
            <a:ext cx="1536273" cy="159536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1" y="0"/>
            <a:ext cx="2915816" cy="266429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332148"/>
            <a:ext cx="2569864" cy="133214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0"/>
            <a:ext cx="2451268" cy="1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err="1" smtClean="0"/>
              <a:t>Electricity</a:t>
            </a:r>
            <a:r>
              <a:rPr lang="sv-SE" b="1" dirty="0" smtClean="0"/>
              <a:t> and </a:t>
            </a:r>
            <a:r>
              <a:rPr lang="sv-SE" b="1" dirty="0" err="1" smtClean="0"/>
              <a:t>energy</a:t>
            </a:r>
            <a:r>
              <a:rPr lang="sv-SE" b="1" dirty="0" smtClean="0"/>
              <a:t> </a:t>
            </a:r>
            <a:r>
              <a:rPr lang="sv-SE" dirty="0" smtClean="0"/>
              <a:t>is a </a:t>
            </a:r>
            <a:r>
              <a:rPr lang="sv-SE" dirty="0" err="1" smtClean="0"/>
              <a:t>vocational</a:t>
            </a:r>
            <a:r>
              <a:rPr lang="sv-SE" dirty="0" smtClean="0"/>
              <a:t> program </a:t>
            </a:r>
            <a:r>
              <a:rPr lang="sv-SE" dirty="0" err="1" smtClean="0"/>
              <a:t>preparing</a:t>
            </a:r>
            <a:r>
              <a:rPr lang="sv-SE" dirty="0" smtClean="0"/>
              <a:t> for </a:t>
            </a:r>
            <a:r>
              <a:rPr lang="sv-SE" dirty="0" err="1" smtClean="0"/>
              <a:t>work</a:t>
            </a:r>
            <a:r>
              <a:rPr lang="sv-SE" dirty="0" smtClean="0"/>
              <a:t> in automation or </a:t>
            </a:r>
            <a:r>
              <a:rPr lang="sv-SE" dirty="0" err="1" smtClean="0"/>
              <a:t>electrical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engineering</a:t>
            </a:r>
            <a:r>
              <a:rPr lang="sv-SE" dirty="0" smtClean="0"/>
              <a:t>.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0"/>
            <a:ext cx="4573844" cy="2677726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2739"/>
            <a:ext cx="2376264" cy="271046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"/>
            <a:ext cx="2195736" cy="267772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91" y="5079316"/>
            <a:ext cx="1762125" cy="17621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53" y="5464148"/>
            <a:ext cx="1510138" cy="13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Arts</a:t>
            </a:r>
            <a:r>
              <a:rPr lang="sv-SE" dirty="0" smtClean="0"/>
              <a:t> is preparatory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orientations</a:t>
            </a:r>
            <a:r>
              <a:rPr lang="sv-SE" dirty="0" smtClean="0"/>
              <a:t>, </a:t>
            </a:r>
            <a:r>
              <a:rPr lang="sv-SE" dirty="0" err="1" smtClean="0"/>
              <a:t>esthetics</a:t>
            </a:r>
            <a:r>
              <a:rPr lang="sv-SE" dirty="0" smtClean="0"/>
              <a:t> and media, and </a:t>
            </a:r>
            <a:r>
              <a:rPr lang="sv-SE" dirty="0" err="1" smtClean="0"/>
              <a:t>music</a:t>
            </a:r>
            <a:r>
              <a:rPr lang="sv-SE" dirty="0" smtClean="0"/>
              <a:t>.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98"/>
            <a:ext cx="4229100" cy="2665009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162268" cy="263691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56" y="0"/>
            <a:ext cx="277667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b="1" dirty="0" smtClean="0"/>
              <a:t>Business and administration</a:t>
            </a:r>
            <a:r>
              <a:rPr lang="sv-SE" sz="3200" dirty="0" smtClean="0"/>
              <a:t>, is a </a:t>
            </a:r>
            <a:r>
              <a:rPr lang="sv-SE" sz="3200" dirty="0" err="1" smtClean="0"/>
              <a:t>vocational</a:t>
            </a:r>
            <a:r>
              <a:rPr lang="sv-SE" sz="3200" dirty="0" smtClean="0"/>
              <a:t> program </a:t>
            </a:r>
            <a:r>
              <a:rPr lang="sv-SE" sz="3200" dirty="0" err="1" smtClean="0"/>
              <a:t>focusing</a:t>
            </a:r>
            <a:r>
              <a:rPr lang="sv-SE" sz="3200" dirty="0" smtClean="0"/>
              <a:t> on </a:t>
            </a:r>
            <a:r>
              <a:rPr lang="sv-SE" sz="3200" dirty="0" err="1" smtClean="0"/>
              <a:t>trade</a:t>
            </a:r>
            <a:r>
              <a:rPr lang="sv-SE" sz="3200" dirty="0" smtClean="0"/>
              <a:t> and service, </a:t>
            </a:r>
            <a:r>
              <a:rPr lang="sv-SE" sz="3200" dirty="0" err="1" smtClean="0"/>
              <a:t>including</a:t>
            </a:r>
            <a:r>
              <a:rPr lang="sv-SE" sz="3200" dirty="0" smtClean="0"/>
              <a:t> </a:t>
            </a:r>
            <a:r>
              <a:rPr lang="sv-SE" sz="3200" dirty="0" err="1" smtClean="0"/>
              <a:t>working</a:t>
            </a:r>
            <a:r>
              <a:rPr lang="sv-SE" sz="3200" dirty="0" smtClean="0"/>
              <a:t> as a </a:t>
            </a:r>
            <a:r>
              <a:rPr lang="sv-SE" sz="3200" dirty="0" err="1" smtClean="0"/>
              <a:t>salesperson</a:t>
            </a:r>
            <a:r>
              <a:rPr lang="sv-SE" sz="3200" dirty="0" smtClean="0"/>
              <a:t> in a shop or online. </a:t>
            </a:r>
            <a:endParaRPr lang="sv-SE" sz="32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6416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520280" cy="263691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40"/>
            <a:ext cx="2392435" cy="26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Industrial </a:t>
            </a:r>
            <a:r>
              <a:rPr lang="sv-SE" b="1" dirty="0" err="1" smtClean="0"/>
              <a:t>technology</a:t>
            </a:r>
            <a:r>
              <a:rPr lang="sv-SE" b="1" dirty="0" smtClean="0"/>
              <a:t> </a:t>
            </a:r>
            <a:r>
              <a:rPr lang="sv-SE" dirty="0" smtClean="0"/>
              <a:t>is a </a:t>
            </a:r>
            <a:r>
              <a:rPr lang="sv-SE" dirty="0" err="1" smtClean="0"/>
              <a:t>vocational</a:t>
            </a:r>
            <a:r>
              <a:rPr lang="sv-SE" dirty="0" smtClean="0"/>
              <a:t> program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orientations</a:t>
            </a:r>
            <a:r>
              <a:rPr lang="sv-SE" dirty="0" smtClean="0"/>
              <a:t>, </a:t>
            </a:r>
            <a:r>
              <a:rPr lang="sv-SE" dirty="0" err="1" smtClean="0"/>
              <a:t>production</a:t>
            </a:r>
            <a:r>
              <a:rPr lang="sv-SE" dirty="0" smtClean="0"/>
              <a:t> and </a:t>
            </a:r>
            <a:r>
              <a:rPr lang="sv-SE" dirty="0" err="1" smtClean="0"/>
              <a:t>welding</a:t>
            </a:r>
            <a:r>
              <a:rPr lang="sv-SE" dirty="0" smtClean="0"/>
              <a:t>. 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631062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1"/>
            <a:ext cx="2663900" cy="263443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60" y="0"/>
            <a:ext cx="2301883" cy="263106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39" y="5095875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Sjuhäradsbygden and </a:t>
            </a:r>
            <a:br>
              <a:rPr lang="sv-SE" dirty="0" smtClean="0"/>
            </a:br>
            <a:r>
              <a:rPr lang="sv-SE" dirty="0" smtClean="0"/>
              <a:t>a </a:t>
            </a:r>
            <a:r>
              <a:rPr lang="sv-SE" dirty="0" err="1" smtClean="0"/>
              <a:t>textile</a:t>
            </a:r>
            <a:r>
              <a:rPr lang="sv-SE" dirty="0" smtClean="0"/>
              <a:t> </a:t>
            </a:r>
            <a:r>
              <a:rPr lang="sv-SE" dirty="0" err="1" smtClean="0"/>
              <a:t>heritage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6" y="4601142"/>
            <a:ext cx="2124075" cy="10668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" y="2013458"/>
            <a:ext cx="2881565" cy="101041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69" y="3411085"/>
            <a:ext cx="5183331" cy="34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err="1" smtClean="0"/>
              <a:t>Natural</a:t>
            </a:r>
            <a:r>
              <a:rPr lang="sv-SE" b="1" dirty="0" smtClean="0"/>
              <a:t> science </a:t>
            </a:r>
            <a:r>
              <a:rPr lang="sv-SE" dirty="0" smtClean="0"/>
              <a:t>is preparatory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specializing</a:t>
            </a:r>
            <a:r>
              <a:rPr lang="sv-SE" dirty="0" smtClean="0"/>
              <a:t> in </a:t>
            </a:r>
            <a:r>
              <a:rPr lang="sv-SE" dirty="0" err="1" smtClean="0"/>
              <a:t>biology</a:t>
            </a:r>
            <a:r>
              <a:rPr lang="sv-SE" dirty="0" smtClean="0"/>
              <a:t>, </a:t>
            </a:r>
            <a:r>
              <a:rPr lang="sv-SE" dirty="0" err="1" smtClean="0"/>
              <a:t>chemistry</a:t>
            </a:r>
            <a:r>
              <a:rPr lang="sv-SE" dirty="0" smtClean="0"/>
              <a:t>, </a:t>
            </a:r>
            <a:r>
              <a:rPr lang="sv-SE" dirty="0" err="1" smtClean="0"/>
              <a:t>physics</a:t>
            </a:r>
            <a:r>
              <a:rPr lang="sv-SE" dirty="0" smtClean="0"/>
              <a:t> and </a:t>
            </a:r>
            <a:r>
              <a:rPr lang="sv-SE" dirty="0" err="1" smtClean="0"/>
              <a:t>mathematics</a:t>
            </a:r>
            <a:r>
              <a:rPr lang="sv-SE" dirty="0" smtClean="0"/>
              <a:t>. 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6416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376264" cy="26369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0"/>
            <a:ext cx="2555776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Social science </a:t>
            </a:r>
            <a:r>
              <a:rPr lang="sv-SE" dirty="0" smtClean="0"/>
              <a:t>is preparatory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orientations</a:t>
            </a:r>
            <a:r>
              <a:rPr lang="sv-SE" dirty="0" smtClean="0"/>
              <a:t>, </a:t>
            </a:r>
            <a:r>
              <a:rPr lang="sv-SE" dirty="0" err="1" smtClean="0"/>
              <a:t>behavioural</a:t>
            </a:r>
            <a:r>
              <a:rPr lang="sv-SE" dirty="0" smtClean="0"/>
              <a:t> science and social science.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-1"/>
            <a:ext cx="3998315" cy="2708919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1840" cy="270891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2619375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err="1" smtClean="0"/>
              <a:t>Technology</a:t>
            </a:r>
            <a:r>
              <a:rPr lang="sv-SE" dirty="0" smtClean="0"/>
              <a:t> is preparatory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orientations</a:t>
            </a:r>
            <a:r>
              <a:rPr lang="sv-SE" dirty="0" smtClean="0"/>
              <a:t>, design and </a:t>
            </a:r>
            <a:r>
              <a:rPr lang="sv-SE" dirty="0" err="1" smtClean="0"/>
              <a:t>product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, and </a:t>
            </a:r>
            <a:r>
              <a:rPr lang="sv-SE" dirty="0" err="1" smtClean="0"/>
              <a:t>production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r>
              <a:rPr lang="sv-SE" dirty="0" smtClean="0"/>
              <a:t>.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6416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-52550"/>
            <a:ext cx="2518079" cy="27222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39" y="-19758"/>
            <a:ext cx="2413961" cy="272225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095875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Health and social </a:t>
            </a:r>
            <a:r>
              <a:rPr lang="sv-SE" b="1" dirty="0" err="1" smtClean="0"/>
              <a:t>care</a:t>
            </a:r>
            <a:r>
              <a:rPr lang="sv-SE" b="1" dirty="0" smtClean="0"/>
              <a:t> </a:t>
            </a:r>
            <a:r>
              <a:rPr lang="sv-SE" dirty="0" smtClean="0"/>
              <a:t>is a </a:t>
            </a:r>
            <a:r>
              <a:rPr lang="sv-SE" dirty="0" err="1" smtClean="0"/>
              <a:t>vocational</a:t>
            </a:r>
            <a:r>
              <a:rPr lang="sv-SE" dirty="0" smtClean="0"/>
              <a:t> program </a:t>
            </a:r>
            <a:r>
              <a:rPr lang="sv-SE" dirty="0" err="1" smtClean="0"/>
              <a:t>preparing</a:t>
            </a:r>
            <a:r>
              <a:rPr lang="sv-SE" dirty="0" smtClean="0"/>
              <a:t> for </a:t>
            </a:r>
            <a:r>
              <a:rPr lang="sv-SE" dirty="0" err="1" smtClean="0"/>
              <a:t>work</a:t>
            </a:r>
            <a:r>
              <a:rPr lang="sv-SE" dirty="0" smtClean="0"/>
              <a:t> in </a:t>
            </a:r>
            <a:r>
              <a:rPr lang="sv-SE" dirty="0" err="1" smtClean="0"/>
              <a:t>healthcare</a:t>
            </a:r>
            <a:r>
              <a:rPr lang="sv-SE" dirty="0" smtClean="0"/>
              <a:t> and social </a:t>
            </a:r>
            <a:r>
              <a:rPr lang="sv-SE" dirty="0" err="1" smtClean="0"/>
              <a:t>care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708920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27089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52028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860" y="5893594"/>
            <a:ext cx="1562695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774703" y="289901"/>
            <a:ext cx="7543963" cy="3419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Georgia" pitchFamily="18" charset="0"/>
              </a:rPr>
              <a:t>Principals and administration</a:t>
            </a:r>
            <a:endParaRPr lang="sv-S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7629" y="4436509"/>
            <a:ext cx="7508576" cy="32653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endParaRPr lang="sv-SE" sz="17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557924" y="994361"/>
            <a:ext cx="1923964" cy="4066015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sv-SE" sz="2000" b="1" dirty="0" smtClean="0">
                <a:solidFill>
                  <a:schemeClr val="bg1"/>
                </a:solidFill>
                <a:latin typeface="Georgia" pitchFamily="18" charset="0"/>
              </a:rPr>
              <a:t>Nord</a:t>
            </a:r>
            <a:endParaRPr lang="sv-SE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Claes-Håkan Martinsson</a:t>
            </a: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 smtClean="0">
                <a:solidFill>
                  <a:schemeClr val="bg1"/>
                </a:solidFill>
                <a:latin typeface="Georgia" pitchFamily="18" charset="0"/>
              </a:rPr>
              <a:t>Introduktions-</a:t>
            </a:r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programmen</a:t>
            </a:r>
          </a:p>
          <a:p>
            <a:pPr algn="l"/>
            <a:r>
              <a:rPr lang="sv-SE" sz="2000" dirty="0" err="1">
                <a:solidFill>
                  <a:schemeClr val="bg1"/>
                </a:solidFill>
                <a:latin typeface="Georgia" pitchFamily="18" charset="0"/>
              </a:rPr>
              <a:t>Vuxenutbildn</a:t>
            </a: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2615151" y="1004024"/>
            <a:ext cx="1830324" cy="437379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sv-SE" sz="2000" b="1" dirty="0" smtClean="0">
                <a:solidFill>
                  <a:schemeClr val="bg1"/>
                </a:solidFill>
                <a:latin typeface="Georgia" pitchFamily="18" charset="0"/>
              </a:rPr>
              <a:t>Öst</a:t>
            </a:r>
            <a:endParaRPr lang="sv-SE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Lars Gunnar Johansson</a:t>
            </a: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 smtClean="0">
                <a:solidFill>
                  <a:schemeClr val="bg1"/>
                </a:solidFill>
                <a:latin typeface="Georgia" pitchFamily="18" charset="0"/>
              </a:rPr>
              <a:t>Ekonomi</a:t>
            </a: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Handel</a:t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 err="1">
                <a:solidFill>
                  <a:schemeClr val="bg1"/>
                </a:solidFill>
                <a:latin typeface="Georgia" pitchFamily="18" charset="0"/>
              </a:rPr>
              <a:t>Samhäll</a:t>
            </a:r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Barn- o fritid</a:t>
            </a:r>
          </a:p>
        </p:txBody>
      </p:sp>
      <p:sp>
        <p:nvSpPr>
          <p:cNvPr id="10" name="Rektangel 9"/>
          <p:cNvSpPr/>
          <p:nvPr/>
        </p:nvSpPr>
        <p:spPr>
          <a:xfrm>
            <a:off x="4673261" y="1004024"/>
            <a:ext cx="1729063" cy="437379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sv-SE" sz="2000" b="1" dirty="0" smtClean="0">
                <a:solidFill>
                  <a:schemeClr val="bg1"/>
                </a:solidFill>
                <a:latin typeface="Georgia" pitchFamily="18" charset="0"/>
              </a:rPr>
              <a:t>Syd</a:t>
            </a:r>
            <a:endParaRPr lang="sv-SE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Inger Strömberg</a:t>
            </a: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 smtClean="0">
                <a:solidFill>
                  <a:schemeClr val="bg1"/>
                </a:solidFill>
                <a:latin typeface="Georgia" pitchFamily="18" charset="0"/>
              </a:rPr>
              <a:t>Estet</a:t>
            </a: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Vård- omsorg</a:t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Gymnasiesär</a:t>
            </a:r>
          </a:p>
          <a:p>
            <a:pPr algn="l"/>
            <a:r>
              <a:rPr lang="sv-SE" sz="2000" dirty="0" err="1">
                <a:solidFill>
                  <a:schemeClr val="bg1"/>
                </a:solidFill>
                <a:latin typeface="Georgia" pitchFamily="18" charset="0"/>
              </a:rPr>
              <a:t>Idrottsgymn</a:t>
            </a: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65717" y="997606"/>
            <a:ext cx="1627802" cy="468156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sv-SE" sz="2000" b="1" dirty="0" smtClean="0">
                <a:solidFill>
                  <a:schemeClr val="bg1"/>
                </a:solidFill>
                <a:latin typeface="Georgia" pitchFamily="18" charset="0"/>
              </a:rPr>
              <a:t>Väst</a:t>
            </a:r>
            <a:endParaRPr lang="sv-SE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Inka</a:t>
            </a: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Horstmann</a:t>
            </a: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sv-SE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sv-SE" sz="2000" dirty="0" smtClean="0">
                <a:solidFill>
                  <a:schemeClr val="bg1"/>
                </a:solidFill>
                <a:latin typeface="Georgia" pitchFamily="18" charset="0"/>
              </a:rPr>
              <a:t>Industri</a:t>
            </a: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Natur</a:t>
            </a:r>
            <a:br>
              <a:rPr lang="sv-SE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Teknik</a:t>
            </a: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El</a:t>
            </a:r>
          </a:p>
          <a:p>
            <a:pPr algn="l"/>
            <a:r>
              <a:rPr lang="sv-SE" sz="2000" dirty="0">
                <a:solidFill>
                  <a:schemeClr val="bg1"/>
                </a:solidFill>
                <a:latin typeface="Georgia" pitchFamily="18" charset="0"/>
              </a:rPr>
              <a:t>Bygg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65570"/>
            <a:ext cx="1143000" cy="17145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65570"/>
            <a:ext cx="1143000" cy="17145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24" y="2170118"/>
            <a:ext cx="1143000" cy="1714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0" y="2508257"/>
            <a:ext cx="1515689" cy="11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More</a:t>
            </a:r>
            <a:r>
              <a:rPr lang="sv-SE" dirty="0" smtClean="0"/>
              <a:t> information, </a:t>
            </a:r>
            <a:r>
              <a:rPr lang="sv-SE" dirty="0" err="1" smtClean="0"/>
              <a:t>contact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://www.mark.se/sv/Gymnasieskolan</a:t>
            </a:r>
            <a:r>
              <a:rPr lang="sv-SE" dirty="0" smtClean="0">
                <a:hlinkClick r:id="rId2"/>
              </a:rPr>
              <a:t>/</a:t>
            </a:r>
            <a:endParaRPr lang="sv-SE" dirty="0" smtClean="0"/>
          </a:p>
          <a:p>
            <a:r>
              <a:rPr lang="sv-SE" dirty="0" smtClean="0">
                <a:hlinkClick r:id="rId3"/>
              </a:rPr>
              <a:t>https</a:t>
            </a:r>
            <a:r>
              <a:rPr lang="sv-SE" dirty="0">
                <a:hlinkClick r:id="rId3"/>
              </a:rPr>
              <a:t>://</a:t>
            </a:r>
            <a:r>
              <a:rPr lang="sv-SE" dirty="0" smtClean="0">
                <a:hlinkClick r:id="rId3"/>
              </a:rPr>
              <a:t>www.facebook.com/marksgymnasieskola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5" y="2947078"/>
            <a:ext cx="6275152" cy="39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FIKA!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11122"/>
          </a:xfrm>
        </p:spPr>
      </p:pic>
    </p:spTree>
    <p:extLst>
      <p:ext uri="{BB962C8B-B14F-4D97-AF65-F5344CB8AC3E}">
        <p14:creationId xmlns:p14="http://schemas.microsoft.com/office/powerpoint/2010/main" val="4018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1"/>
          <p:cNvSpPr>
            <a:spLocks noGrp="1"/>
          </p:cNvSpPr>
          <p:nvPr>
            <p:ph type="body" sz="quarter" idx="4294967295"/>
          </p:nvPr>
        </p:nvSpPr>
        <p:spPr>
          <a:xfrm>
            <a:off x="683568" y="692697"/>
            <a:ext cx="7781925" cy="43204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sv-SE" sz="2800" dirty="0" err="1" smtClean="0">
                <a:latin typeface="+mj-lt"/>
              </a:rPr>
              <a:t>This</a:t>
            </a:r>
            <a:r>
              <a:rPr lang="sv-SE" sz="2800" dirty="0" smtClean="0">
                <a:latin typeface="+mj-lt"/>
              </a:rPr>
              <a:t> is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>
          <a:xfrm>
            <a:off x="461045" y="6356349"/>
            <a:ext cx="1158627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2013-05-03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1434" r="7743" b="17074"/>
          <a:stretch/>
        </p:blipFill>
        <p:spPr>
          <a:xfrm>
            <a:off x="2195736" y="1124744"/>
            <a:ext cx="4906924" cy="4464496"/>
          </a:xfrm>
          <a:prstGeom prst="rect">
            <a:avLst/>
          </a:prstGeom>
          <a:ln>
            <a:noFill/>
          </a:ln>
        </p:spPr>
      </p:pic>
      <p:sp>
        <p:nvSpPr>
          <p:cNvPr id="5" name="textruta 4"/>
          <p:cNvSpPr txBox="1"/>
          <p:nvPr/>
        </p:nvSpPr>
        <p:spPr>
          <a:xfrm>
            <a:off x="1619672" y="59492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/>
              <a:t>33 718 </a:t>
            </a:r>
            <a:r>
              <a:rPr lang="sv-SE" dirty="0" err="1" smtClean="0"/>
              <a:t>inhabitants</a:t>
            </a:r>
            <a:r>
              <a:rPr lang="sv-SE" dirty="0" smtClean="0"/>
              <a:t> in </a:t>
            </a:r>
            <a:r>
              <a:rPr lang="sv-SE" dirty="0" err="1" smtClean="0"/>
              <a:t>approximately</a:t>
            </a:r>
            <a:r>
              <a:rPr lang="sv-SE" dirty="0" smtClean="0"/>
              <a:t> </a:t>
            </a:r>
            <a:r>
              <a:rPr lang="sv-SE" dirty="0"/>
              <a:t>14 000 </a:t>
            </a:r>
            <a:r>
              <a:rPr lang="sv-SE" dirty="0" err="1" smtClean="0"/>
              <a:t>households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44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eaLnBrk="1" hangingPunct="1"/>
            <a:r>
              <a:rPr lang="sv-SE" sz="4000" b="1" dirty="0" smtClean="0"/>
              <a:t>Mark </a:t>
            </a:r>
            <a:r>
              <a:rPr lang="sv-SE" sz="4000" b="1" dirty="0" err="1" smtClean="0"/>
              <a:t>means</a:t>
            </a:r>
            <a:r>
              <a:rPr lang="sv-SE" sz="4000" b="1" dirty="0" smtClean="0"/>
              <a:t> </a:t>
            </a:r>
            <a:r>
              <a:rPr lang="sv-SE" sz="4000" b="1" dirty="0" err="1" smtClean="0"/>
              <a:t>border</a:t>
            </a:r>
            <a:endParaRPr lang="en-GB" sz="4000" b="1" dirty="0" smtClean="0"/>
          </a:p>
        </p:txBody>
      </p:sp>
      <p:sp>
        <p:nvSpPr>
          <p:cNvPr id="6153" name="Rectangle 1033"/>
          <p:cNvSpPr>
            <a:spLocks noGrp="1"/>
          </p:cNvSpPr>
          <p:nvPr>
            <p:ph type="body" sz="half" idx="2"/>
          </p:nvPr>
        </p:nvSpPr>
        <p:spPr>
          <a:xfrm>
            <a:off x="6948264" y="1095375"/>
            <a:ext cx="1729011" cy="23336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v-SE" sz="2100" dirty="0" smtClean="0"/>
              <a:t>It </a:t>
            </a:r>
            <a:r>
              <a:rPr lang="sv-SE" sz="2100" dirty="0" err="1" smtClean="0"/>
              <a:t>was</a:t>
            </a:r>
            <a:r>
              <a:rPr lang="sv-SE" sz="2100" dirty="0" smtClean="0"/>
              <a:t> </a:t>
            </a:r>
            <a:r>
              <a:rPr lang="sv-SE" sz="2100" dirty="0" err="1" smtClean="0"/>
              <a:t>once</a:t>
            </a:r>
            <a:r>
              <a:rPr lang="sv-SE" sz="2100" dirty="0" smtClean="0"/>
              <a:t> the </a:t>
            </a:r>
            <a:r>
              <a:rPr lang="sv-SE" sz="2100" dirty="0" err="1" smtClean="0"/>
              <a:t>border</a:t>
            </a:r>
            <a:r>
              <a:rPr lang="sv-SE" sz="2100" dirty="0" smtClean="0"/>
              <a:t> </a:t>
            </a:r>
            <a:r>
              <a:rPr lang="sv-SE" sz="2100" dirty="0" err="1" smtClean="0"/>
              <a:t>between</a:t>
            </a:r>
            <a:r>
              <a:rPr lang="sv-SE" sz="2100" dirty="0" smtClean="0"/>
              <a:t> Sweden and </a:t>
            </a:r>
            <a:r>
              <a:rPr lang="sv-SE" sz="2100" dirty="0" err="1" smtClean="0"/>
              <a:t>Denmark</a:t>
            </a:r>
            <a:endParaRPr lang="sv-SE" sz="2100" dirty="0" smtClean="0"/>
          </a:p>
          <a:p>
            <a:pPr eaLnBrk="1" hangingPunct="1"/>
            <a:r>
              <a:rPr lang="sv-SE" sz="2100" dirty="0" err="1" smtClean="0"/>
              <a:t>Important</a:t>
            </a:r>
            <a:r>
              <a:rPr lang="sv-SE" sz="2100" dirty="0" smtClean="0"/>
              <a:t> </a:t>
            </a:r>
            <a:r>
              <a:rPr lang="sv-SE" sz="2100" dirty="0" err="1" smtClean="0"/>
              <a:t>battles</a:t>
            </a:r>
            <a:r>
              <a:rPr lang="sv-SE" sz="2100" dirty="0" smtClean="0"/>
              <a:t> </a:t>
            </a:r>
            <a:r>
              <a:rPr lang="sv-SE" sz="2100" dirty="0" err="1" smtClean="0"/>
              <a:t>were</a:t>
            </a:r>
            <a:r>
              <a:rPr lang="sv-SE" sz="2100" dirty="0" smtClean="0"/>
              <a:t> </a:t>
            </a:r>
            <a:r>
              <a:rPr lang="sv-SE" sz="2100" dirty="0" err="1" smtClean="0"/>
              <a:t>fought</a:t>
            </a:r>
            <a:r>
              <a:rPr lang="sv-SE" sz="2100" dirty="0" smtClean="0"/>
              <a:t> </a:t>
            </a:r>
            <a:r>
              <a:rPr lang="sv-SE" sz="2100" dirty="0" err="1" smtClean="0"/>
              <a:t>here</a:t>
            </a:r>
            <a:endParaRPr lang="sv-SE" sz="2100" dirty="0" smtClean="0"/>
          </a:p>
        </p:txBody>
      </p:sp>
      <p:sp>
        <p:nvSpPr>
          <p:cNvPr id="23556" name="Platshållare för datum 5"/>
          <p:cNvSpPr>
            <a:spLocks noGrp="1"/>
          </p:cNvSpPr>
          <p:nvPr>
            <p:ph type="dt" sz="quarter" idx="11"/>
          </p:nvPr>
        </p:nvSpPr>
        <p:spPr bwMode="auto">
          <a:xfrm>
            <a:off x="457200" y="6356350"/>
            <a:ext cx="123448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2013-05-03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624230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202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sz="3600" b="1" dirty="0" smtClean="0"/>
              <a:t>Mark is villages, </a:t>
            </a:r>
            <a:r>
              <a:rPr lang="sv-SE" sz="3600" b="1" dirty="0" err="1" smtClean="0"/>
              <a:t>open</a:t>
            </a:r>
            <a:r>
              <a:rPr lang="sv-SE" sz="3600" b="1" dirty="0" smtClean="0"/>
              <a:t> landscape, lakes and </a:t>
            </a:r>
            <a:r>
              <a:rPr lang="sv-SE" sz="3600" b="1" dirty="0" err="1" smtClean="0"/>
              <a:t>forests</a:t>
            </a:r>
            <a:endParaRPr lang="en-GB" sz="3600" b="1" dirty="0" smtClean="0"/>
          </a:p>
        </p:txBody>
      </p:sp>
      <p:sp>
        <p:nvSpPr>
          <p:cNvPr id="25603" name="Platshållare för datum 3"/>
          <p:cNvSpPr>
            <a:spLocks noGrp="1"/>
          </p:cNvSpPr>
          <p:nvPr>
            <p:ph type="dt" sz="quarter" idx="11"/>
          </p:nvPr>
        </p:nvSpPr>
        <p:spPr bwMode="auto">
          <a:xfrm>
            <a:off x="457200" y="6356350"/>
            <a:ext cx="1378496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2013-05-03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697216" cy="184860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2160557" cy="32400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176551" cy="3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6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sz="3600" b="1" dirty="0" smtClean="0"/>
              <a:t>The </a:t>
            </a:r>
            <a:r>
              <a:rPr lang="sv-SE" sz="3600" b="1" dirty="0" err="1" smtClean="0"/>
              <a:t>shield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symbolizes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our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history</a:t>
            </a:r>
            <a:r>
              <a:rPr lang="sv-SE" sz="3600" b="1" dirty="0" smtClean="0"/>
              <a:t> and </a:t>
            </a:r>
            <a:r>
              <a:rPr lang="sv-SE" sz="3600" b="1" dirty="0" err="1" smtClean="0"/>
              <a:t>our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commercial</a:t>
            </a:r>
            <a:r>
              <a:rPr lang="sv-SE" sz="3600" b="1" dirty="0" smtClean="0"/>
              <a:t> and </a:t>
            </a:r>
            <a:r>
              <a:rPr lang="sv-SE" sz="3600" b="1" dirty="0" err="1" smtClean="0"/>
              <a:t>industrial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life</a:t>
            </a:r>
            <a:endParaRPr lang="sv-SE" sz="3600" b="1" dirty="0" smtClean="0"/>
          </a:p>
        </p:txBody>
      </p:sp>
      <p:sp>
        <p:nvSpPr>
          <p:cNvPr id="8202" name="Rectangle 10"/>
          <p:cNvSpPr>
            <a:spLocks noGrp="1"/>
          </p:cNvSpPr>
          <p:nvPr>
            <p:ph sz="half" idx="1"/>
          </p:nvPr>
        </p:nvSpPr>
        <p:spPr>
          <a:xfrm>
            <a:off x="4572000" y="2057400"/>
            <a:ext cx="3886200" cy="3810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sv-SE" dirty="0" err="1" smtClean="0">
                <a:latin typeface="+mj-lt"/>
              </a:rPr>
              <a:t>Wheat</a:t>
            </a:r>
            <a:endParaRPr lang="sv-SE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v-SE" sz="1900" dirty="0" err="1" smtClean="0"/>
              <a:t>Obvious</a:t>
            </a:r>
            <a:r>
              <a:rPr lang="sv-SE" sz="1900" dirty="0" smtClean="0"/>
              <a:t> symbol </a:t>
            </a:r>
            <a:r>
              <a:rPr lang="sv-SE" sz="1900" dirty="0" err="1" smtClean="0"/>
              <a:t>of</a:t>
            </a:r>
            <a:r>
              <a:rPr lang="sv-SE" sz="1900" dirty="0" smtClean="0"/>
              <a:t> </a:t>
            </a:r>
            <a:r>
              <a:rPr lang="sv-SE" sz="1900" dirty="0" err="1" smtClean="0"/>
              <a:t>our</a:t>
            </a:r>
            <a:r>
              <a:rPr lang="sv-SE" sz="1900" dirty="0" smtClean="0"/>
              <a:t> </a:t>
            </a:r>
            <a:r>
              <a:rPr lang="sv-SE" sz="1900" dirty="0" err="1" smtClean="0"/>
              <a:t>agricultural</a:t>
            </a:r>
            <a:r>
              <a:rPr lang="sv-SE" sz="1900" dirty="0" smtClean="0"/>
              <a:t> </a:t>
            </a:r>
            <a:r>
              <a:rPr lang="sv-SE" sz="1900" dirty="0" err="1" smtClean="0"/>
              <a:t>heritage</a:t>
            </a:r>
            <a:endParaRPr lang="sv-SE" sz="19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dirty="0" smtClean="0">
                <a:latin typeface="+mj-lt"/>
              </a:rPr>
              <a:t>Canon balls</a:t>
            </a:r>
          </a:p>
          <a:p>
            <a:pPr eaLnBrk="1" hangingPunct="1">
              <a:lnSpc>
                <a:spcPct val="90000"/>
              </a:lnSpc>
            </a:pPr>
            <a:r>
              <a:rPr lang="sv-SE" sz="1900" dirty="0" err="1" smtClean="0"/>
              <a:t>Symbolize</a:t>
            </a:r>
            <a:r>
              <a:rPr lang="sv-SE" sz="1900" dirty="0" smtClean="0"/>
              <a:t> the </a:t>
            </a:r>
            <a:r>
              <a:rPr lang="sv-SE" sz="1900" dirty="0" err="1" smtClean="0"/>
              <a:t>battles</a:t>
            </a:r>
            <a:r>
              <a:rPr lang="sv-SE" sz="1900" dirty="0" smtClean="0"/>
              <a:t> </a:t>
            </a:r>
            <a:r>
              <a:rPr lang="sv-SE" sz="1900" dirty="0" err="1" smtClean="0"/>
              <a:t>between</a:t>
            </a:r>
            <a:r>
              <a:rPr lang="sv-SE" sz="1900" dirty="0" smtClean="0"/>
              <a:t> </a:t>
            </a:r>
            <a:r>
              <a:rPr lang="sv-SE" sz="1900" dirty="0" err="1" smtClean="0"/>
              <a:t>Denamrk</a:t>
            </a:r>
            <a:r>
              <a:rPr lang="sv-SE" sz="1900" dirty="0" smtClean="0"/>
              <a:t> and Sweden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v-SE" dirty="0" err="1" smtClean="0">
                <a:latin typeface="+mj-lt"/>
              </a:rPr>
              <a:t>Shuttle</a:t>
            </a:r>
            <a:endParaRPr lang="sv-SE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1900" dirty="0" err="1" smtClean="0"/>
              <a:t>Symbolizes</a:t>
            </a:r>
            <a:r>
              <a:rPr lang="sv-SE" sz="1900" dirty="0" smtClean="0"/>
              <a:t> the </a:t>
            </a:r>
            <a:r>
              <a:rPr lang="sv-SE" sz="1900" dirty="0" err="1" smtClean="0"/>
              <a:t>textile</a:t>
            </a:r>
            <a:r>
              <a:rPr lang="sv-SE" sz="1900" dirty="0" smtClean="0"/>
              <a:t> </a:t>
            </a:r>
            <a:r>
              <a:rPr lang="sv-SE" sz="1900" dirty="0" err="1" smtClean="0"/>
              <a:t>industry</a:t>
            </a:r>
            <a:r>
              <a:rPr lang="sv-SE" sz="1900" dirty="0" smtClean="0"/>
              <a:t> </a:t>
            </a:r>
            <a:r>
              <a:rPr lang="sv-SE" sz="1900" dirty="0" err="1" smtClean="0"/>
              <a:t>that</a:t>
            </a:r>
            <a:r>
              <a:rPr lang="sv-SE" sz="1900" dirty="0" smtClean="0"/>
              <a:t> has </a:t>
            </a:r>
            <a:r>
              <a:rPr lang="sv-SE" sz="1900" dirty="0" err="1" smtClean="0"/>
              <a:t>made</a:t>
            </a:r>
            <a:r>
              <a:rPr lang="sv-SE" sz="1900" dirty="0" smtClean="0"/>
              <a:t> Mark </a:t>
            </a:r>
            <a:r>
              <a:rPr lang="sv-SE" sz="1900" dirty="0" err="1" smtClean="0"/>
              <a:t>world</a:t>
            </a:r>
            <a:r>
              <a:rPr lang="sv-SE" sz="1900" dirty="0" smtClean="0"/>
              <a:t> </a:t>
            </a:r>
            <a:r>
              <a:rPr lang="sv-SE" sz="1900" dirty="0" err="1" smtClean="0"/>
              <a:t>known</a:t>
            </a:r>
            <a:endParaRPr lang="en-GB" sz="1900" dirty="0" smtClean="0"/>
          </a:p>
        </p:txBody>
      </p:sp>
      <p:sp>
        <p:nvSpPr>
          <p:cNvPr id="24580" name="Platshållare för datum 5"/>
          <p:cNvSpPr>
            <a:spLocks noGrp="1"/>
          </p:cNvSpPr>
          <p:nvPr>
            <p:ph type="dt" sz="quarter" idx="11"/>
          </p:nvPr>
        </p:nvSpPr>
        <p:spPr bwMode="auto">
          <a:xfrm>
            <a:off x="323528" y="6248400"/>
            <a:ext cx="1296144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2013-05-03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308953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90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sz="3600" b="1" dirty="0" smtClean="0"/>
              <a:t>World </a:t>
            </a:r>
            <a:r>
              <a:rPr lang="sv-SE" sz="3600" b="1" dirty="0" err="1" smtClean="0"/>
              <a:t>famous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businesses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of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interior</a:t>
            </a:r>
            <a:r>
              <a:rPr lang="sv-SE" sz="3600" b="1" dirty="0" smtClean="0"/>
              <a:t> design and smart </a:t>
            </a:r>
            <a:r>
              <a:rPr lang="sv-SE" sz="3600" b="1" dirty="0" err="1" smtClean="0"/>
              <a:t>textiles</a:t>
            </a:r>
            <a:endParaRPr lang="sv-SE" sz="3600" b="1" dirty="0" smtClean="0"/>
          </a:p>
        </p:txBody>
      </p:sp>
      <p:sp>
        <p:nvSpPr>
          <p:cNvPr id="81923" name="Rectangle 3"/>
          <p:cNvSpPr>
            <a:spLocks noGrp="1"/>
          </p:cNvSpPr>
          <p:nvPr>
            <p:ph sz="half" idx="1"/>
          </p:nvPr>
        </p:nvSpPr>
        <p:spPr>
          <a:xfrm>
            <a:off x="779463" y="1989138"/>
            <a:ext cx="3711575" cy="1367854"/>
          </a:xfrm>
        </p:spPr>
        <p:txBody>
          <a:bodyPr/>
          <a:lstStyle/>
          <a:p>
            <a:pPr eaLnBrk="1" hangingPunct="1"/>
            <a:r>
              <a:rPr lang="sv-SE" sz="2100" b="1" dirty="0" smtClean="0"/>
              <a:t>Kasthall</a:t>
            </a:r>
          </a:p>
          <a:p>
            <a:pPr eaLnBrk="1" hangingPunct="1"/>
            <a:r>
              <a:rPr lang="sv-SE" sz="2100" b="1" dirty="0" smtClean="0"/>
              <a:t>Almedahls</a:t>
            </a:r>
          </a:p>
          <a:p>
            <a:pPr eaLnBrk="1" hangingPunct="1"/>
            <a:r>
              <a:rPr lang="sv-SE" sz="2100" b="1" dirty="0" smtClean="0"/>
              <a:t>Ludvig Svensson</a:t>
            </a:r>
          </a:p>
          <a:p>
            <a:pPr eaLnBrk="1" hangingPunct="1"/>
            <a:endParaRPr lang="sv-SE" sz="2100" dirty="0" smtClean="0">
              <a:latin typeface="Tahoma" charset="0"/>
            </a:endParaRPr>
          </a:p>
        </p:txBody>
      </p:sp>
      <p:sp>
        <p:nvSpPr>
          <p:cNvPr id="81924" name="Rectangle 4"/>
          <p:cNvSpPr>
            <a:spLocks noGrp="1"/>
          </p:cNvSpPr>
          <p:nvPr>
            <p:ph sz="half" idx="2"/>
          </p:nvPr>
        </p:nvSpPr>
        <p:spPr>
          <a:xfrm>
            <a:off x="4652963" y="1989138"/>
            <a:ext cx="4033837" cy="1295846"/>
          </a:xfrm>
        </p:spPr>
        <p:txBody>
          <a:bodyPr/>
          <a:lstStyle/>
          <a:p>
            <a:pPr eaLnBrk="1" hangingPunct="1"/>
            <a:r>
              <a:rPr lang="sv-SE" sz="2100" b="1" dirty="0" smtClean="0"/>
              <a:t>Marks Pelle Vävare</a:t>
            </a:r>
          </a:p>
          <a:p>
            <a:pPr eaLnBrk="1" hangingPunct="1"/>
            <a:r>
              <a:rPr lang="sv-SE" sz="2100" b="1" dirty="0" smtClean="0"/>
              <a:t>Horreds möbler</a:t>
            </a:r>
          </a:p>
          <a:p>
            <a:pPr eaLnBrk="1" hangingPunct="1"/>
            <a:r>
              <a:rPr lang="sv-SE" sz="2100" b="1" dirty="0" smtClean="0"/>
              <a:t>Albin i Hyssna</a:t>
            </a:r>
          </a:p>
        </p:txBody>
      </p:sp>
      <p:sp>
        <p:nvSpPr>
          <p:cNvPr id="30725" name="Platshållare för datum 5"/>
          <p:cNvSpPr>
            <a:spLocks noGrp="1"/>
          </p:cNvSpPr>
          <p:nvPr>
            <p:ph type="dt" sz="quarter" idx="11"/>
          </p:nvPr>
        </p:nvSpPr>
        <p:spPr bwMode="auto">
          <a:xfrm>
            <a:off x="107504" y="6248400"/>
            <a:ext cx="1368152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2013-05-03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71500" y="3645024"/>
            <a:ext cx="7761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sv-SE" sz="2000" dirty="0" smtClean="0"/>
          </a:p>
          <a:p>
            <a:pPr algn="ctr" eaLnBrk="0" hangingPunct="0"/>
            <a:r>
              <a:rPr lang="sv-SE" sz="2000" dirty="0" smtClean="0"/>
              <a:t>Smart </a:t>
            </a:r>
            <a:r>
              <a:rPr lang="sv-SE" sz="2000" dirty="0" err="1" smtClean="0"/>
              <a:t>textiles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become</a:t>
            </a:r>
            <a:r>
              <a:rPr lang="sv-SE" sz="2000" dirty="0" smtClean="0"/>
              <a:t> </a:t>
            </a:r>
            <a:r>
              <a:rPr lang="sv-SE" sz="2000" dirty="0" err="1" smtClean="0"/>
              <a:t>incresingly</a:t>
            </a:r>
            <a:r>
              <a:rPr lang="sv-SE" sz="2000" dirty="0" smtClean="0"/>
              <a:t>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</a:t>
            </a:r>
            <a:r>
              <a:rPr lang="sv-SE" sz="2000" dirty="0" err="1" smtClean="0"/>
              <a:t>recently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e.g</a:t>
            </a:r>
            <a:r>
              <a:rPr lang="sv-SE" sz="2000" dirty="0" smtClean="0"/>
              <a:t>. TST Sweden, Industritextil Job och Svenska textilfilter, all international brands.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392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2145844" cy="2028264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046"/>
            <a:ext cx="4563236" cy="33512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36" y="1052736"/>
            <a:ext cx="4246415" cy="172819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5" y="3527045"/>
            <a:ext cx="4788024" cy="33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v-SE" sz="2800" dirty="0" err="1" smtClean="0">
                <a:latin typeface="+mj-lt"/>
              </a:rPr>
              <a:t>We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are</a:t>
            </a:r>
            <a:r>
              <a:rPr lang="sv-SE" sz="2800" dirty="0" smtClean="0">
                <a:latin typeface="+mj-lt"/>
              </a:rPr>
              <a:t> 33 718 </a:t>
            </a:r>
            <a:r>
              <a:rPr lang="sv-SE" sz="2800" dirty="0" err="1" smtClean="0">
                <a:latin typeface="+mj-lt"/>
              </a:rPr>
              <a:t>inhabitants</a:t>
            </a:r>
            <a:r>
              <a:rPr lang="sv-SE" sz="2800" dirty="0" smtClean="0">
                <a:latin typeface="+mj-lt"/>
              </a:rPr>
              <a:t> in </a:t>
            </a:r>
            <a:r>
              <a:rPr lang="sv-SE" sz="2800" dirty="0" err="1" smtClean="0">
                <a:latin typeface="+mj-lt"/>
              </a:rPr>
              <a:t>approx</a:t>
            </a:r>
            <a:r>
              <a:rPr lang="sv-SE" sz="2800" dirty="0" smtClean="0">
                <a:latin typeface="+mj-lt"/>
              </a:rPr>
              <a:t> 14 </a:t>
            </a:r>
            <a:r>
              <a:rPr lang="sv-SE" sz="2800" dirty="0">
                <a:latin typeface="+mj-lt"/>
              </a:rPr>
              <a:t>000 </a:t>
            </a:r>
            <a:r>
              <a:rPr lang="sv-SE" sz="2800" dirty="0" err="1" smtClean="0">
                <a:latin typeface="+mj-lt"/>
              </a:rPr>
              <a:t>households</a:t>
            </a:r>
            <a:endParaRPr lang="sv-SE" sz="2800" dirty="0" smtClean="0">
              <a:latin typeface="+mj-lt"/>
            </a:endParaRPr>
          </a:p>
          <a:p>
            <a:pPr algn="ctr"/>
            <a:endParaRPr lang="sv-SE" sz="2800" b="1" dirty="0" smtClean="0">
              <a:solidFill>
                <a:schemeClr val="accent1"/>
              </a:solidFill>
            </a:endParaRPr>
          </a:p>
          <a:p>
            <a:pPr algn="ctr"/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123448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2013-05-03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05148"/>
              </p:ext>
            </p:extLst>
          </p:nvPr>
        </p:nvGraphicFramePr>
        <p:xfrm>
          <a:off x="827584" y="1484784"/>
          <a:ext cx="7416825" cy="2859124"/>
        </p:xfrm>
        <a:graphic>
          <a:graphicData uri="http://schemas.openxmlformats.org/drawingml/2006/table">
            <a:tbl>
              <a:tblPr/>
              <a:tblGrid>
                <a:gridCol w="2949169"/>
                <a:gridCol w="1515327"/>
                <a:gridCol w="1519326"/>
                <a:gridCol w="1433003"/>
              </a:tblGrid>
              <a:tr h="88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</a:t>
                      </a:r>
                      <a:endParaRPr kumimoji="0" lang="sv-SE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r>
                        <a:rPr kumimoji="0" lang="sv-SE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0-6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2 751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7-18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5 175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19-64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19 171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56,7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6 724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323528" y="5517232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Källa: SCB, Befolkningsstatistik 2012-12-31</a:t>
            </a:r>
          </a:p>
        </p:txBody>
      </p:sp>
    </p:spTree>
    <p:extLst>
      <p:ext uri="{BB962C8B-B14F-4D97-AF65-F5344CB8AC3E}">
        <p14:creationId xmlns:p14="http://schemas.microsoft.com/office/powerpoint/2010/main" val="3541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302</Words>
  <Application>Microsoft Office PowerPoint</Application>
  <PresentationFormat>Bildspel på skärmen (4:3)</PresentationFormat>
  <Paragraphs>139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Welcome to….</vt:lpstr>
      <vt:lpstr>Sjuhäradsbygden and  a textile heritage</vt:lpstr>
      <vt:lpstr>PowerPoint-presentation</vt:lpstr>
      <vt:lpstr>Mark means border</vt:lpstr>
      <vt:lpstr>Mark is villages, open landscape, lakes and forests</vt:lpstr>
      <vt:lpstr>The shield symbolizes our history and our commercial and industrial life</vt:lpstr>
      <vt:lpstr>World famous businesses of interior design and smart textiles</vt:lpstr>
      <vt:lpstr>PowerPoint-presentation</vt:lpstr>
      <vt:lpstr>PowerPoint-presentation</vt:lpstr>
      <vt:lpstr>PowerPoint-presentation</vt:lpstr>
      <vt:lpstr>PowerPoint-presentation</vt:lpstr>
      <vt:lpstr>                      Marks Gymnasieskola is a public upper secondary school, approx 1000 pupils, 100 staff  11 national educational programs  23 orientations  5 theoretical ones  6 vocational ones   apprenticeship  special needs</vt:lpstr>
      <vt:lpstr>PowerPoint-presentation</vt:lpstr>
      <vt:lpstr>             Child and recreation is a vocational program, preparing for work with children, youths or adults in childcare , school or healthcare.</vt:lpstr>
      <vt:lpstr>            Business management and economics is praparatory for higher education with focus on entrepreneurship, law and business. </vt:lpstr>
      <vt:lpstr>            Electricity and energy is a vocational program preparing for work in automation or electrical engineering.</vt:lpstr>
      <vt:lpstr>            Arts is preparatory for higher education with two orientations, esthetics and media, and music.</vt:lpstr>
      <vt:lpstr>               Business and administration, is a vocational program focusing on trade and service, including working as a salesperson in a shop or online. </vt:lpstr>
      <vt:lpstr>            Industrial technology is a vocational program with two orientations, production and welding.  </vt:lpstr>
      <vt:lpstr>            Natural science is preparatory for higher education specializing in biology, chemistry, physics and mathematics.  </vt:lpstr>
      <vt:lpstr>            Social science is preparatory for higher education with two orientations, behavioural science and social science. </vt:lpstr>
      <vt:lpstr>            Technology is preparatory for higher education with two orientations, design and product development, and production technology. </vt:lpstr>
      <vt:lpstr>             Health and social care is a vocational program preparing for work in healthcare and social care.</vt:lpstr>
      <vt:lpstr>PowerPoint-presentation</vt:lpstr>
      <vt:lpstr>More information, contact</vt:lpstr>
      <vt:lpstr>FIKA!</vt:lpstr>
    </vt:vector>
  </TitlesOfParts>
  <Company>Marks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till….</dc:title>
  <dc:creator>ep</dc:creator>
  <cp:lastModifiedBy>ep</cp:lastModifiedBy>
  <cp:revision>14</cp:revision>
  <dcterms:created xsi:type="dcterms:W3CDTF">2014-04-03T06:44:59Z</dcterms:created>
  <dcterms:modified xsi:type="dcterms:W3CDTF">2014-04-04T08:47:14Z</dcterms:modified>
</cp:coreProperties>
</file>